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3919" r:id="rId4"/>
    <p:sldId id="309" r:id="rId5"/>
    <p:sldId id="5023" r:id="rId6"/>
    <p:sldId id="5046" r:id="rId7"/>
    <p:sldId id="5047" r:id="rId8"/>
    <p:sldId id="5024" r:id="rId9"/>
    <p:sldId id="5050" r:id="rId10"/>
    <p:sldId id="5018" r:id="rId11"/>
    <p:sldId id="5058" r:id="rId12"/>
    <p:sldId id="5086" r:id="rId13"/>
    <p:sldId id="5087" r:id="rId14"/>
    <p:sldId id="5059" r:id="rId15"/>
    <p:sldId id="5052" r:id="rId16"/>
    <p:sldId id="5082" r:id="rId17"/>
    <p:sldId id="5083" r:id="rId18"/>
    <p:sldId id="5053" r:id="rId19"/>
    <p:sldId id="5085" r:id="rId20"/>
    <p:sldId id="5088" r:id="rId21"/>
    <p:sldId id="5084" r:id="rId22"/>
    <p:sldId id="5089" r:id="rId23"/>
    <p:sldId id="5090" r:id="rId24"/>
    <p:sldId id="5056" r:id="rId25"/>
    <p:sldId id="5025" r:id="rId26"/>
    <p:sldId id="5045" r:id="rId27"/>
    <p:sldId id="5057" r:id="rId28"/>
    <p:sldId id="501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Ganghua" initials="T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2DBFF5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5664" autoAdjust="0"/>
  </p:normalViewPr>
  <p:slideViewPr>
    <p:cSldViewPr snapToGrid="0" showGuides="1">
      <p:cViewPr varScale="1">
        <p:scale>
          <a:sx n="96" d="100"/>
          <a:sy n="96" d="100"/>
        </p:scale>
        <p:origin x="536" y="52"/>
      </p:cViewPr>
      <p:guideLst>
        <p:guide orient="horz" pos="2160"/>
        <p:guide pos="3840"/>
        <p:guide pos="7423"/>
        <p:guide pos="257"/>
        <p:guide orient="horz" pos="4178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B555-7933-4096-BE99-9C49CCFF8EA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B50E-B660-4ABB-9697-613FA83B86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9700" y="768350"/>
            <a:ext cx="6819900" cy="3836988"/>
          </a:xfrm>
        </p:spPr>
      </p:sp>
      <p:sp>
        <p:nvSpPr>
          <p:cNvPr id="819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0D1626-6FE4-42D2-8133-CDA8448962E9}" type="slidenum">
              <a:rPr kumimoji="0" lang="zh-CN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5ADC-8848-5EE7-DC90-4002F84C1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3829FC-296E-515E-48C3-24FA3FB1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813FC6-03D0-C410-7CD6-40DE63C80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5C75A-83BA-2499-2571-6E0A0CCCC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29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B5B14-7D75-9111-4086-EBBE08444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92AA39-9120-0720-4204-0ABB2D50E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65C36D-6C94-A588-4DD0-5D78B8641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F29474-B6B8-B318-D716-362A7053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67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27E1A-F7DC-E322-9448-0AA92553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4ADD87-CB76-CB20-7A08-3E6151F6D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0150D-040A-BD21-4511-70D7CA805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F6F84E-1F2E-778F-0823-375AAB6D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2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18F3-A5BB-BC67-8675-B0DB4CB7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4C631F-074B-E7B3-BBC0-42E515CC0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2F579-9F29-B3B2-7A7E-B2A83D903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ACC65-9A78-1AAE-E937-E911B651A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1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4358-E50D-2891-90A2-CB5F7ECE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DAE700-F5D7-3ED8-1FE8-0545DA05B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202667-2A1C-793C-428B-9CFFD35F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C63E0-D140-240F-4A1A-2D33DFE87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65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8A2D9-2618-04A4-ABB8-E0ED415C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307506-0C96-0385-CDD9-F44F1CA45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979582-2BA5-C2FA-09E7-E51C1951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0E96F8-1F10-3C05-6EE3-D30EE598C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064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9DFA-B835-0955-E12B-1317DD97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F91EC2-E1BE-94F2-24A2-C0776EB3D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09C686-3575-7A3C-F433-F617AD0DF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643A25-7301-AE7B-1F41-00876D953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9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1520-E55F-3E7C-D22F-9953A184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8BAA0B-7A86-C5EE-8798-1A3D3E316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5FE768-3819-D8F7-EE4A-CED9C65AF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E58E7-7AE1-429B-D9D6-08BBFB1CB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91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0DFD-49D7-88D6-1260-9D0786E5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2D003-013C-C3B4-A5B0-6E88AAC5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77CB8C-0301-141F-5D87-D1E419C49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28EE0F-88F4-E626-FFC9-FF6C9F911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82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92038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3741"/>
            <a:ext cx="904423" cy="9044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92039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0" y="43742"/>
            <a:ext cx="904423" cy="9044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A27F-10B1-42DB-8265-455B92AC63C2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" y="26761"/>
            <a:ext cx="897698" cy="879744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0" y="945715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Administrator\Desktop\为而非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/>
          <a:stretch>
            <a:fillRect/>
          </a:stretch>
        </p:blipFill>
        <p:spPr bwMode="auto">
          <a:xfrm>
            <a:off x="1089764" y="31790"/>
            <a:ext cx="344361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4238106"/>
            <a:ext cx="12192000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汇报人：樊旭浩</a:t>
            </a:r>
            <a:endParaRPr lang="en-US" altLang="zh-CN" sz="4000" b="1" dirty="0">
              <a:solidFill>
                <a:srgbClr val="2D2D8A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2024</a:t>
            </a:r>
            <a:r>
              <a:rPr lang="zh-CN" altLang="en-US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年</a:t>
            </a:r>
            <a:r>
              <a:rPr lang="en-US" altLang="zh-CN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lang="zh-CN" altLang="en-US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月</a:t>
            </a:r>
            <a:r>
              <a:rPr lang="en-US" altLang="zh-CN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18</a:t>
            </a:r>
            <a:r>
              <a:rPr lang="zh-CN" altLang="en-US" sz="4000" b="1" dirty="0">
                <a:solidFill>
                  <a:srgbClr val="2D2D8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日</a:t>
            </a:r>
            <a:endParaRPr lang="en-US" altLang="zh-CN" sz="4000" b="1" dirty="0">
              <a:solidFill>
                <a:srgbClr val="2D2D8A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0" y="1882157"/>
            <a:ext cx="12192000" cy="1614805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文献阅读与研究方向汇报</a:t>
            </a:r>
            <a:endParaRPr lang="en-US" altLang="zh-CN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子方向：</a:t>
            </a:r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4000" b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</a:t>
            </a:r>
            <a:endParaRPr lang="en-US" altLang="zh-CN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5274733" y="345742"/>
            <a:ext cx="6900333" cy="65876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高压水射流钻井完井实验室超临界小组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16F0E-2E94-FE08-1FB1-AF7AFD56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E6CC94DF-39A2-C150-49FF-5A2DBD47F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泡沫压裂扩展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80">
            <a:extLst>
              <a:ext uri="{FF2B5EF4-FFF2-40B4-BE49-F238E27FC236}">
                <a16:creationId xmlns:a16="http://schemas.microsoft.com/office/drawing/2014/main" id="{89B07D90-F5D1-0BD0-417F-A0D2C25445C6}"/>
              </a:ext>
            </a:extLst>
          </p:cNvPr>
          <p:cNvSpPr/>
          <p:nvPr/>
        </p:nvSpPr>
        <p:spPr>
          <a:xfrm>
            <a:off x="-32014" y="999722"/>
            <a:ext cx="8610600" cy="1487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研究现状 </a:t>
            </a:r>
            <a:r>
              <a:rPr lang="en-US" altLang="zh-CN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CO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泡沫压裂扩展</a:t>
            </a: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327">
            <a:extLst>
              <a:ext uri="{FF2B5EF4-FFF2-40B4-BE49-F238E27FC236}">
                <a16:creationId xmlns:a16="http://schemas.microsoft.com/office/drawing/2014/main" id="{FA1A0637-893D-2B96-F844-8A89A9772262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8706144"/>
              </p:ext>
            </p:extLst>
          </p:nvPr>
        </p:nvGraphicFramePr>
        <p:xfrm>
          <a:off x="609599" y="1641511"/>
          <a:ext cx="11335657" cy="5113733"/>
        </p:xfrm>
        <a:graphic>
          <a:graphicData uri="http://schemas.openxmlformats.org/drawingml/2006/table">
            <a:tbl>
              <a:tblPr/>
              <a:tblGrid>
                <a:gridCol w="144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4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作者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代表性工作简介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Javed Akbar Khan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在不同脆性指数的页岩上进行水力压裂（水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油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泡沫）实验，发现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泡沫起裂压力更高，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可以产生复杂且稳定的裂缝网络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2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2018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P.G. Ranjith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在天然裂缝发育的页岩地层中进行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kern="120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泡沫压裂的实验研究，研究了排量对裂缝网络演化和渗透性的影响，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大排量下与天然裂缝的相互作用较小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W.A.M.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Wanniarachchi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在对比水和泡沫两种压裂液在不同围压条件下的压裂效果，分析了压裂液的压缩性、渗透率变化以及压裂模式，泡沫压裂液由于有压缩性，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需要更长的时间来达到破裂压力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9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2023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李文达</a:t>
                      </a: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分别开展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泡沫与活性水的真三轴压裂物理模拟实验，对比压后裂缝形态、缝网导流能力以及主裂缝面粗糙度特征，研究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泡沫压裂裂缝起裂特征及垂向扩展行为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（穿层）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肖贺成</a:t>
                      </a: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开展了不同泡沫干度的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泡沫、清水与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气体压裂煤系致密粉砂岩的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裂缝起裂扩展规律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对比研究，并评价了裂缝面形态和导流能力特征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389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存在问题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5054">
                <a:tc gridSpan="3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1. 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当前泡沫压裂研究主要聚焦于泡沫稳定性和流变性能优化，在模拟地层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三轴压缩条件下压裂裂缝起裂扩展研究不足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泡沫压裂储层适应性评价空缺（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/N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）；</a:t>
                      </a:r>
                      <a:endParaRPr kumimoji="1" lang="en-US" altLang="zh-CN" sz="2000" b="1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2.CO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泡沫压裂可视化（造缝机理不明）实验空白，现场压裂和室内研究的验证相对缺乏，例如：提高泡沫干度显著提升压裂效果，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具体提升到多少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？需要精确控制泡沫质量。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67" marB="4676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1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9D27F-213D-A3E4-8740-4F54FFFF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6E5E90DC-FAB1-A74A-EC8E-4B89C0DB4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泡沫压裂数值模拟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80">
            <a:extLst>
              <a:ext uri="{FF2B5EF4-FFF2-40B4-BE49-F238E27FC236}">
                <a16:creationId xmlns:a16="http://schemas.microsoft.com/office/drawing/2014/main" id="{862CE7ED-17B2-E95C-468E-5D9E3C3BB1E7}"/>
              </a:ext>
            </a:extLst>
          </p:cNvPr>
          <p:cNvSpPr/>
          <p:nvPr/>
        </p:nvSpPr>
        <p:spPr>
          <a:xfrm>
            <a:off x="-32014" y="999722"/>
            <a:ext cx="8610600" cy="1487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研究现状 </a:t>
            </a:r>
            <a:r>
              <a:rPr lang="en-US" altLang="zh-CN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4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CO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泡沫压裂数值模拟</a:t>
            </a: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327">
            <a:extLst>
              <a:ext uri="{FF2B5EF4-FFF2-40B4-BE49-F238E27FC236}">
                <a16:creationId xmlns:a16="http://schemas.microsoft.com/office/drawing/2014/main" id="{094FE644-1085-7EA8-A747-9225C3C6407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0552807"/>
              </p:ext>
            </p:extLst>
          </p:nvPr>
        </p:nvGraphicFramePr>
        <p:xfrm>
          <a:off x="609599" y="1641511"/>
          <a:ext cx="11335657" cy="3611098"/>
        </p:xfrm>
        <a:graphic>
          <a:graphicData uri="http://schemas.openxmlformats.org/drawingml/2006/table">
            <a:tbl>
              <a:tblPr/>
              <a:tblGrid>
                <a:gridCol w="144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4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作者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代表性工作简介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李玉伟</a:t>
                      </a: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有限差分法和位移不连续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法求解模型建立裂缝扩展模型，对比了不同泡沫质量下裂缝宽度的变化规律，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泡沫质量可以显著提高压裂缝宽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2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2019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W.A.M.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Wanniarachchi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COMSOL 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，考虑了岩石的力学和流动特性，以及泡沫作为两相介质，构建了两个模型：一是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模型，用于研究射孔间距的影响；二是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2D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模型，用于研究倾角对基于泡沫压裂的影响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89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存在问题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5054">
                <a:tc gridSpan="3">
                  <a:txBody>
                    <a:bodyPr/>
                    <a:lstStyle/>
                    <a:p>
                      <a:pPr marL="457200" marR="0" lvl="0" indent="-4572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AutoNum type="arabicPeriod"/>
                        <a:defRPr/>
                      </a:pP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对于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泡沫压裂的实验验证数据较少，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泡沫物性预测精度不够，储层分均质性没有考虑；</a:t>
                      </a:r>
                      <a:endParaRPr kumimoji="1" lang="en-US" altLang="zh-CN" sz="2000" b="1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457200" marR="0" lvl="0" indent="-4572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AutoNum type="arabicPeriod"/>
                        <a:defRPr/>
                      </a:pPr>
                      <a:endParaRPr kumimoji="1"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67" marB="4676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40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泡沫物性预测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2757" y="1136015"/>
            <a:ext cx="1165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indent="-342265" fontAlgn="auto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起步阶段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，基本了解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泡沫物性变化特性，不够系统、不够精确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3346" y="1602510"/>
            <a:ext cx="11560170" cy="1496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路线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：开展不同温压条件下室内流变测试实验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大型高参数泡沫压裂液试验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，构建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泡沫物性预测模型，基本可以为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泡沫压裂数值模拟提供物性基础；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效果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：明确了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泡沫密度、导热系数、比热容可采用体积平均法预测，流变性近似幂律模型。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621741" y="6299117"/>
            <a:ext cx="3665797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物性预测计算（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6678818" y="6432837"/>
            <a:ext cx="3943937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确定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泡沫粘度的不同模型（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EB426-2E03-19B7-847D-78AB33A1F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66" y="3418364"/>
            <a:ext cx="3147077" cy="282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E889BF-47D7-6F99-195C-109EABD07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540" y="3341595"/>
            <a:ext cx="7494637" cy="30912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表 1">
            <a:extLst>
              <a:ext uri="{FF2B5EF4-FFF2-40B4-BE49-F238E27FC236}">
                <a16:creationId xmlns:a16="http://schemas.microsoft.com/office/drawing/2014/main" id="{9E21B857-C118-349F-A57A-A720F872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5"/>
          <a:stretch>
            <a:fillRect/>
          </a:stretch>
        </p:blipFill>
        <p:spPr bwMode="auto">
          <a:xfrm>
            <a:off x="8896404" y="3402397"/>
            <a:ext cx="3191969" cy="277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泡沫基础物性预测（密度、导热系数、等压比热容）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预测泡沐物性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为目的，利用体积平均法，建立泡沐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密度、导热系数、等压比热容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（气</a:t>
            </a:r>
            <a:r>
              <a:rPr lang="en-US" altLang="zh-CN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</a:t>
            </a:r>
            <a:r>
              <a:rPr lang="en-US" altLang="zh-CN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固</a:t>
            </a:r>
            <a:r>
              <a:rPr lang="en-US" altLang="zh-CN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相）预测模型，进一步建立井筒流动模型</a:t>
            </a:r>
            <a:endParaRPr lang="en-US" altLang="zh-CN" sz="2400" b="1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效果：建立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泡沫压裂液井筒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固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三相流动计算模型，实现对压裂过程井筒流体温度和压力的预测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1402" y="6347127"/>
            <a:ext cx="3939593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泡沫压裂液流动示意图（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5999" y="6325315"/>
            <a:ext cx="548875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泡沫参数分布（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泡沫物性预测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D80D81-686D-22F5-EE5E-32E07CDA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2" y="3572650"/>
            <a:ext cx="3980529" cy="260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54B85A-A1E3-8E79-E478-608BE73A7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860" y="3572650"/>
            <a:ext cx="4062485" cy="254531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906E7C2-923F-E4A3-9154-186FB7A85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755" y="3932337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itchFamily="2" charset="-122"/>
              </a:rPr>
              <a:t>温度</a:t>
            </a:r>
            <a:endParaRPr lang="en-US" altLang="zh-CN"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7CB5F1-0153-E641-ECAF-D02482968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7841" y="4203829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itchFamily="2" charset="-122"/>
              </a:rPr>
              <a:t>密度</a:t>
            </a:r>
            <a:endParaRPr lang="en-US" altLang="zh-CN"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8F00D2E-8AD1-F3A9-1C78-87EC07BCF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006" y="6039864"/>
            <a:ext cx="3759393" cy="3302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1DBF-C02D-ECD7-3A97-5C1EFBF1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46D094-EA63-E4AB-B9AC-F7911C38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3851741"/>
            <a:ext cx="3520094" cy="2368482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0C7C519B-71FB-919D-9575-3F18DF5AE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泡沫流变参数预测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A4727B4-499E-0F10-687A-B5E7D4F69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泡沐流变性能预测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为目的，利用大型高参数泡沫回流试验，研究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不同压力、泡沫质量、壁面滑移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中对泡沫流变性的影响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效果：发现泡沫具有较强的非牛顿行为，与幂律模型非常吻合，质量大于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70%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表现屈服假塑性行为，需要结合幂律和赫巴模型，建立了修正预测模型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FAA650-ED7F-6B0A-5F0E-D9B3DC19DE62}"/>
              </a:ext>
            </a:extLst>
          </p:cNvPr>
          <p:cNvSpPr txBox="1"/>
          <p:nvPr/>
        </p:nvSpPr>
        <p:spPr>
          <a:xfrm>
            <a:off x="168036" y="6286375"/>
            <a:ext cx="3939593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大型高参数泡沫回流试验系统（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56CC26-BE49-E7CB-8850-D0ADBAF440EA}"/>
              </a:ext>
            </a:extLst>
          </p:cNvPr>
          <p:cNvSpPr txBox="1"/>
          <p:nvPr/>
        </p:nvSpPr>
        <p:spPr>
          <a:xfrm>
            <a:off x="6937558" y="6337171"/>
            <a:ext cx="548875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泡沫流变性预测模型（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1787062-A1D6-C83B-EBBB-C65F8E010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泡沫物性预测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1D098B-C0B4-854B-5825-536332635453}"/>
              </a:ext>
            </a:extLst>
          </p:cNvPr>
          <p:cNvGrpSpPr/>
          <p:nvPr/>
        </p:nvGrpSpPr>
        <p:grpSpPr>
          <a:xfrm>
            <a:off x="7417764" y="3899859"/>
            <a:ext cx="4686300" cy="2169723"/>
            <a:chOff x="6701614" y="3746906"/>
            <a:chExt cx="5273748" cy="23995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E33B69-1A92-B593-C9F7-ACF672D1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1231"/>
            <a:stretch/>
          </p:blipFill>
          <p:spPr>
            <a:xfrm>
              <a:off x="6701614" y="4155490"/>
              <a:ext cx="4960260" cy="199100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C63C3EE-4812-EB52-852E-66F61512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0116" r="2342" b="51688"/>
            <a:stretch/>
          </p:blipFill>
          <p:spPr>
            <a:xfrm>
              <a:off x="9650673" y="3746906"/>
              <a:ext cx="2324689" cy="961878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DD21216-1BB2-0BBD-E72C-1F2C71E6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289" y="3864508"/>
            <a:ext cx="3452475" cy="22697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90550B-FA59-306F-8D1F-EA4AA4213BC6}"/>
              </a:ext>
            </a:extLst>
          </p:cNvPr>
          <p:cNvSpPr txBox="1"/>
          <p:nvPr/>
        </p:nvSpPr>
        <p:spPr>
          <a:xfrm>
            <a:off x="2947148" y="6182266"/>
            <a:ext cx="5488756" cy="722986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不同剪切速率下粘度与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泡沫质量的关系（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8098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B02DE-2805-BE63-1916-21A6CFC1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7D68BE-6C8D-1A56-BF40-1A5669FA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418" y="3518395"/>
            <a:ext cx="3595933" cy="27807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C74477-2E22-7429-5E48-35B3597A0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738" y="3007226"/>
            <a:ext cx="3949011" cy="3476411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C7087467-EDB9-7DA2-D2ED-F1FD36B1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泡沫性能评价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BE715B-5998-98E3-AB3B-2C4E1454648B}"/>
              </a:ext>
            </a:extLst>
          </p:cNvPr>
          <p:cNvSpPr txBox="1"/>
          <p:nvPr/>
        </p:nvSpPr>
        <p:spPr>
          <a:xfrm>
            <a:off x="232757" y="1136015"/>
            <a:ext cx="1165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indent="-342265" fontAlgn="auto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空缺阶段，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基本确定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可以增强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泡沫，机理不明、性能不明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79C4B7-6CCA-B056-FCAC-F996E937BA2D}"/>
              </a:ext>
            </a:extLst>
          </p:cNvPr>
          <p:cNvSpPr txBox="1"/>
          <p:nvPr/>
        </p:nvSpPr>
        <p:spPr>
          <a:xfrm>
            <a:off x="443346" y="1602510"/>
            <a:ext cx="11560170" cy="1496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路线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：开展不同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比例下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混合泡沫提高采收率实验（驱油），明确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泡沫可行性，可以为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泡沫性能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提供新思路；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效果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：为改善高压高温储层条件下的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泡沫提供了一种安全有效的方法，可以开发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EOR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的潜力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23A83D-C0CA-1393-108E-90B35B4792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70627" y="6299116"/>
            <a:ext cx="4350344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混合泡沫优于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泡沫的采收率（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77C2A8-AAA1-1D27-A75E-8783B9A92E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851096" y="6483638"/>
            <a:ext cx="3943937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不同比例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/CO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泡沫形态（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0976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5B816E3-F0E3-950C-5A2D-7F4ED8EC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04" y="3589687"/>
            <a:ext cx="4211867" cy="27846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6E8C4C-21D2-95D6-FF03-EB7A216C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41" y="3618055"/>
            <a:ext cx="3914648" cy="268521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50911" y="6199743"/>
            <a:ext cx="3939593" cy="658257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混合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/N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泡沫与纯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泡沫压降（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2020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01630" y="6445752"/>
            <a:ext cx="548875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水驱和混合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/N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泡沫驱采收率（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2020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1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1.N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驱油提高采收率实验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3EBD0FA-3E5A-E60A-5183-0CE96D3B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泡沫性能评价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5211F-AAD7-0A6C-D4D5-93C4FC643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8" r="4625"/>
          <a:stretch/>
        </p:blipFill>
        <p:spPr>
          <a:xfrm>
            <a:off x="8685008" y="3731078"/>
            <a:ext cx="3347093" cy="23278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0278CF-D34B-4141-78DE-C66E4E4A1AE9}"/>
              </a:ext>
            </a:extLst>
          </p:cNvPr>
          <p:cNvSpPr txBox="1"/>
          <p:nvPr/>
        </p:nvSpPr>
        <p:spPr>
          <a:xfrm>
            <a:off x="8850223" y="6303267"/>
            <a:ext cx="309086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驱油设备（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2020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提高采收率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为目的，利用驱油实验，研究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泡沫与混合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/N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泡沫在提高油藏中原油采收率方面的性能差异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效果：发现在超临界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条件下，混合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/N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泡沫相较于纯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泡沫能显著提高油藏原油的采收率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2873-1582-484D-BCB0-0AF7CAD5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E88DF4-7CDA-21F3-9E2B-8AA475E9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777" y="3899993"/>
            <a:ext cx="4246842" cy="2274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63ECD5-26A0-4319-2975-27882A40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03" y="3899994"/>
            <a:ext cx="4079792" cy="22748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F484A1-B512-481C-D2C5-D018CBE9B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4" r="6855"/>
          <a:stretch>
            <a:fillRect/>
          </a:stretch>
        </p:blipFill>
        <p:spPr>
          <a:xfrm>
            <a:off x="204075" y="3551485"/>
            <a:ext cx="3884674" cy="27343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5B824018-E3F9-F678-6748-40072B3C2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路线：以增强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为目的，利用无油稳态泡沫驱替实验，研究了超临界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条件下，混合不同比例的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/N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泡沫稳定性和结构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效果：揭示了不同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比例对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泡沫稳定性和粘度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的影响规律，为泡沫结构的定量表征提供了新的方法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2331CB-781E-859C-1859-B74626312747}"/>
              </a:ext>
            </a:extLst>
          </p:cNvPr>
          <p:cNvSpPr txBox="1"/>
          <p:nvPr/>
        </p:nvSpPr>
        <p:spPr>
          <a:xfrm>
            <a:off x="647480" y="6390449"/>
            <a:ext cx="3939593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增强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泡沫示意图（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2017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1D62FE-171E-74E2-DD2C-FA5B7EFFCA34}"/>
              </a:ext>
            </a:extLst>
          </p:cNvPr>
          <p:cNvSpPr txBox="1"/>
          <p:nvPr/>
        </p:nvSpPr>
        <p:spPr>
          <a:xfrm>
            <a:off x="5173096" y="6390448"/>
            <a:ext cx="548875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泡沫圆度和稳定性随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比例变化规律（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2017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316334DD-B9C5-F777-1D1C-39C6396A0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N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无油稳态泡沫驱替实验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B15A9DE-4512-87FD-238C-819DBB7CB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泡沫性能评价</a:t>
            </a:r>
          </a:p>
        </p:txBody>
      </p:sp>
    </p:spTree>
    <p:extLst>
      <p:ext uri="{BB962C8B-B14F-4D97-AF65-F5344CB8AC3E}">
        <p14:creationId xmlns:p14="http://schemas.microsoft.com/office/powerpoint/2010/main" val="136322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8BA63-78C6-5FAA-AB1A-3EC96832F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3ABC4-CEC5-4480-532C-BE8C78C03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763" y="3225729"/>
            <a:ext cx="7487695" cy="31532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D13E1B-39EB-8637-9E1D-17444E065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89" y="3581699"/>
            <a:ext cx="3980691" cy="255489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B514D2-D167-3C78-4A81-216EFEAD4D78}"/>
              </a:ext>
            </a:extLst>
          </p:cNvPr>
          <p:cNvSpPr txBox="1"/>
          <p:nvPr/>
        </p:nvSpPr>
        <p:spPr>
          <a:xfrm>
            <a:off x="232757" y="1136015"/>
            <a:ext cx="1165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indent="-342265" fontAlgn="auto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起步阶段，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基本明确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泡沫压裂特性，机理不清、适应性不明确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760D8-3A9F-E036-0548-8469E64F13E3}"/>
              </a:ext>
            </a:extLst>
          </p:cNvPr>
          <p:cNvSpPr txBox="1"/>
          <p:nvPr/>
        </p:nvSpPr>
        <p:spPr>
          <a:xfrm>
            <a:off x="443346" y="1602510"/>
            <a:ext cx="11560170" cy="1496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路线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：开展不同条件下（干度、排量、脆性等）压裂实验，基本可以确定强水敏储层泡沫流体可替代常规水基高黏压裂液，造缝优势明显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265" lvl="0" indent="-342265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效果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：初步揭示了不同条件下泡沫（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/N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）压裂影响规律，验证了高压缩与非牛顿泡沫流体的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穿层扩展能力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10E0459-2DE5-A2E6-B971-958BD67D1D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21741" y="6299117"/>
            <a:ext cx="3665797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泡沫压裂实验装置（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B37369-BEE2-9F40-B193-B3DEF0A3D8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80643" y="6303766"/>
            <a:ext cx="3943937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泡沫压裂裂缝扩展（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301E681-A8D0-8FDE-16DD-0FBFD9C10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泡沫压裂扩展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92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753E-C7E7-4F0C-E5F6-E0ED1981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3AF888-E839-7B32-0B85-BB001BBE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94" y="3540764"/>
            <a:ext cx="4035256" cy="2664375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F8A9045F-15D4-3674-E38C-7AA0E3749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评价泡沫压裂效果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为目的，利用三轴压裂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+CT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，研究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不同脆性、排量、干度、地应力下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裂缝起裂和扩展规律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效果：揭示了泡沫压裂压裂效果影响因素，但是对裂缝起裂和扩展规律的分析欠缺，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泡沫造缝机理理解不够</a:t>
            </a:r>
            <a:endParaRPr lang="en-US" altLang="zh-CN" sz="24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5F3200-E1D8-8763-0334-E213F7AB7E70}"/>
              </a:ext>
            </a:extLst>
          </p:cNvPr>
          <p:cNvSpPr txBox="1"/>
          <p:nvPr/>
        </p:nvSpPr>
        <p:spPr>
          <a:xfrm>
            <a:off x="-50049" y="6211958"/>
            <a:ext cx="3939593" cy="646042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不同排量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CT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重构（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2018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A889C8-5815-7A65-2C07-D607DD49B719}"/>
              </a:ext>
            </a:extLst>
          </p:cNvPr>
          <p:cNvSpPr txBox="1"/>
          <p:nvPr/>
        </p:nvSpPr>
        <p:spPr>
          <a:xfrm>
            <a:off x="2744379" y="6138136"/>
            <a:ext cx="5488756" cy="722986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不同干度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泡沫压裂裂缝参数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2024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54BB3750-4456-B254-2E8B-F5F95E4A2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5759CF-D7AA-7C4D-D35B-5EA258DCE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泡沫压裂扩展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BDF8C2-9B71-799F-F141-CD448A57D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9" y="3595124"/>
            <a:ext cx="3370835" cy="25185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80DB48-F78D-4EAD-EF9C-707E9A080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944" y="3595124"/>
            <a:ext cx="4391202" cy="23466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99CDE8-AF07-4EE7-5791-952607B53D6C}"/>
              </a:ext>
            </a:extLst>
          </p:cNvPr>
          <p:cNvSpPr txBox="1"/>
          <p:nvPr/>
        </p:nvSpPr>
        <p:spPr>
          <a:xfrm>
            <a:off x="6789383" y="6113632"/>
            <a:ext cx="5488756" cy="722986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不同干度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r>
              <a:rPr lang="en-US" altLang="zh-CN" b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泡沫压裂裂缝形态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2024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1157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4014855" y="1773006"/>
            <a:ext cx="4492489" cy="367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一、技术研究背景</a:t>
            </a:r>
            <a:endParaRPr lang="en-US" altLang="zh-CN" sz="40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二、技术研究现状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三、当前存在问题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四、计划研究方向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CAB8-1A2B-A76E-115D-1F3F58BFF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9522EA3-904C-4479-6F9F-AE6D3F6E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391" y="4670095"/>
            <a:ext cx="2370274" cy="1440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7EF122-EC28-2FF6-A999-F018863F4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47" y="3550215"/>
            <a:ext cx="6427304" cy="26454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0F839-36B4-51EF-C8E3-0DE5A53EF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88" y="3491092"/>
            <a:ext cx="2797376" cy="262254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CA8BC7E2-EE01-457B-35F2-531B460D5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评价泡沫压裂效果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为目的，利用真三轴压裂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形貌，对比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不同压裂介质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压裂多层系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储层压裂效果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效果：提出了现场采取“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泡沫造主缝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气体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活性水压裂造分支缝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”复合压裂工艺，实现多岩性储层的一体化穿层压裂与缝网改造</a:t>
            </a:r>
            <a:endParaRPr lang="en-US" altLang="zh-CN" sz="24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CAAA0EA-7DCB-3354-4A68-B7E59D48CDCA}"/>
              </a:ext>
            </a:extLst>
          </p:cNvPr>
          <p:cNvSpPr txBox="1"/>
          <p:nvPr/>
        </p:nvSpPr>
        <p:spPr>
          <a:xfrm>
            <a:off x="-50049" y="6211958"/>
            <a:ext cx="3939593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煤体−页岩−灰岩试样（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2023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655D07-4BA7-B758-975F-3ECBED3D4FE5}"/>
              </a:ext>
            </a:extLst>
          </p:cNvPr>
          <p:cNvSpPr txBox="1"/>
          <p:nvPr/>
        </p:nvSpPr>
        <p:spPr>
          <a:xfrm>
            <a:off x="3298872" y="6180189"/>
            <a:ext cx="5488756" cy="722986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不同压裂介质裂缝穿层效果</a:t>
            </a: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2023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BD0D62E-8342-1130-58AF-309CB23EC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泡沫穿层压裂实验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17DD2A-E7C2-BB7C-FBB9-799F22D8C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泡沫压裂扩展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832CE5-A2EB-929D-07E2-91293A803B6F}"/>
              </a:ext>
            </a:extLst>
          </p:cNvPr>
          <p:cNvSpPr txBox="1"/>
          <p:nvPr/>
        </p:nvSpPr>
        <p:spPr>
          <a:xfrm>
            <a:off x="7670653" y="6034986"/>
            <a:ext cx="5488756" cy="722986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不同压裂介质裂缝裂缝粗糙度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2023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71DB55-8A28-42FB-518B-7ACDD0CE8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887" y="3429000"/>
            <a:ext cx="2443519" cy="14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D5C98-3A2A-D228-5B0D-D2FF48634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EED21D8-7513-1B78-1088-BBE133A4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74" y="3210426"/>
            <a:ext cx="3483638" cy="15936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141519-B56A-0179-556E-BD04FE141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63" y="3568735"/>
            <a:ext cx="4406033" cy="253125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20A8083E-7648-5C31-7B8D-57F0FB163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666221"/>
            <a:ext cx="11328738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路线：以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压裂裂缝扩展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机理目的，利用数值模拟（有限元），对比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不同条件下（射孔方位角、泡沫粘度）</a:t>
            </a:r>
            <a:r>
              <a:rPr lang="zh-CN" altLang="en-US" sz="24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压裂裂缝扩展机理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效果：揭示了泡沫基压裂在不同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射孔间距、倾角、地应力和泡沫质量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条件条件下的压裂效果</a:t>
            </a:r>
            <a:endParaRPr lang="en-US" altLang="zh-CN" sz="24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CA63872-E082-19C9-166A-77CDC81B7362}"/>
              </a:ext>
            </a:extLst>
          </p:cNvPr>
          <p:cNvSpPr txBox="1"/>
          <p:nvPr/>
        </p:nvSpPr>
        <p:spPr>
          <a:xfrm>
            <a:off x="265538" y="6211956"/>
            <a:ext cx="3939593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裂缝位移不连续（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F7B9F58-1728-1FB2-590F-8E924D52357C}"/>
              </a:ext>
            </a:extLst>
          </p:cNvPr>
          <p:cNvSpPr txBox="1"/>
          <p:nvPr/>
        </p:nvSpPr>
        <p:spPr>
          <a:xfrm>
            <a:off x="4134677" y="6123471"/>
            <a:ext cx="313557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裂缝断裂扩展形态（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2022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0E0BC8A2-DF2F-C49F-9456-D5B50EFF7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泡沫压裂数值模拟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0E96EF3-5D6D-011F-40E0-49DC1731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泡沫压裂数值模拟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D6EB05-8C9A-F3E6-0FF6-D9AC1BAF7A80}"/>
              </a:ext>
            </a:extLst>
          </p:cNvPr>
          <p:cNvSpPr txBox="1"/>
          <p:nvPr/>
        </p:nvSpPr>
        <p:spPr>
          <a:xfrm>
            <a:off x="7403315" y="6316276"/>
            <a:ext cx="5488756" cy="369043"/>
          </a:xfrm>
          <a:prstGeom prst="rect">
            <a:avLst/>
          </a:prstGeom>
          <a:noFill/>
        </p:spPr>
        <p:txBody>
          <a:bodyPr wrap="square" lIns="91156" tIns="45577" rIns="91156" bIns="45577" rtlCol="0">
            <a:spAutoFit/>
          </a:bodyPr>
          <a:lstStyle>
            <a:defPPr>
              <a:defRPr lang="zh-CN"/>
            </a:defPPr>
            <a:lvl1pPr marR="0" lvl="0" indent="0" algn="ctr" defTabSz="10839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3-D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模型和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2-D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模型裂缝扩展（</a:t>
            </a: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2019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34CAB8-F351-1DE4-18B3-55EED65D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3680706"/>
            <a:ext cx="2453354" cy="24192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EA666A-28C1-9A79-E795-9FBBD5F59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332" y="4885552"/>
            <a:ext cx="3428130" cy="14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D537C-516B-DCBA-75A0-4EA2F83A4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8"/>
          <a:stretch/>
        </p:blipFill>
        <p:spPr>
          <a:xfrm>
            <a:off x="3326435" y="4015458"/>
            <a:ext cx="2449066" cy="24732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58588" y="6423880"/>
            <a:ext cx="320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辽宁大学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李玉伟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26820" y="6423880"/>
            <a:ext cx="34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P.G. Ranjith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国内外研究课题组和团队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328738" cy="244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P.G. Ranjith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院士团队，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2017-2018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年有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2-3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篇成果，泡沫压裂裂缝扩展；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太原理工原位改性采矿教育部重点实验室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梁卫国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2023-2024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年有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篇成果，主要研究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泡沫压裂裂缝扩展；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辽宁大学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李玉伟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团队，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2022-2023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年有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3-4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篇成果，主要研究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井筒流动传热、裂缝扩展数值模拟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泡沫流体压裂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46E2E3-9499-C96D-7156-C0738077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4" y="4212651"/>
            <a:ext cx="1958256" cy="1958256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E8E445-A41A-9607-D8C7-F309C5B59971}"/>
              </a:ext>
            </a:extLst>
          </p:cNvPr>
          <p:cNvSpPr txBox="1"/>
          <p:nvPr/>
        </p:nvSpPr>
        <p:spPr>
          <a:xfrm>
            <a:off x="2977410" y="6451588"/>
            <a:ext cx="34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梁卫国团队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青基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700B62-337D-1642-4E98-FD205B4B7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77700"/>
            <a:ext cx="5711686" cy="23078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014855" y="1773006"/>
            <a:ext cx="4492489" cy="367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一、技术研究背景</a:t>
            </a:r>
            <a:endParaRPr lang="en-US" altLang="zh-CN" sz="4000" b="1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二、技术研究现状</a:t>
            </a:r>
            <a:endParaRPr lang="en-US" altLang="zh-CN" sz="4000" b="1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三、当前存在问题</a:t>
            </a:r>
            <a:endParaRPr lang="en-US" altLang="zh-CN" sz="40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四、计划研究方向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三、当前存在问题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22911"/>
              </p:ext>
            </p:extLst>
          </p:nvPr>
        </p:nvGraphicFramePr>
        <p:xfrm>
          <a:off x="548639" y="1331686"/>
          <a:ext cx="10787018" cy="51070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2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9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方向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存在问题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7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b="1" baseline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泡沫物性预测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+mj-lt"/>
                        <a:buNone/>
                      </a:pP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实验反演确定的流变参数仅能代表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某一种或几种温度、压力及泡沫质量条件下的特定参数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，需要系统开展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泡沫压裂液流变性的研究，分析温度、压力（连续变化）和泡沫质量变化对流变性的影响，建立更准确的预测模型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37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b="1" baseline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altLang="zh-CN" sz="20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增强</a:t>
                      </a:r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泡沫性能评价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+mj-lt"/>
                        <a:buNone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混合泡沫的性能、物性测试空缺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增强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泡沫的机理不够明晰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7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泡沫压裂扩展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+mj-lt"/>
                        <a:buNone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1.CO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泡沫压裂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可视化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，储层适应性空缺，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参数影响机理不清晰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，只得到现象，没有深入分析，实验量太少，普适性不够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+mj-lt"/>
                        <a:buNone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混合泡沫的压裂可行性分析空缺，主要研究的都是驱油提高采收率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三、当前存在问题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41675"/>
              </p:ext>
            </p:extLst>
          </p:nvPr>
        </p:nvGraphicFramePr>
        <p:xfrm>
          <a:off x="548639" y="1331687"/>
          <a:ext cx="10801532" cy="224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2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3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4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方向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存在问题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b="1" baseline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1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泡沫压裂数值模拟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lt"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泡沫压裂实验验证，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泡沫物性预测精度不够，主控因素分析不足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lt"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69819" y="2003425"/>
            <a:ext cx="102523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汇报完毕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请各位老师同学批评指正</a:t>
            </a:r>
            <a:b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一、技术研究背景</a:t>
            </a: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4815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鄂东深部煤层气富集成藏，开发潜力巨大，但储层改造难度高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zh-CN" altLang="en-US" sz="28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631226" cy="148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鄂尔多斯盆地含煤地质资源量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919×1012m</a:t>
            </a:r>
            <a:r>
              <a:rPr lang="en-US" altLang="zh-CN" sz="2400" b="1" spc="15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，占中国煤层气总资源量的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1/3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342900" indent="-342900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深层煤（平均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2000m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）储层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赋存条件复杂、物性条件差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，与常规储层相比，煤岩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天然割理发育、力学强度低、塑性强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、易坍塌，存在蠕变破坏风险。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4796438" y="6055183"/>
            <a:ext cx="31598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6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鄂尔多斯盆地东缘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神府深煤层大气田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158705" y="6193684"/>
            <a:ext cx="4233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6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中国煤层气有利区分布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8243773" y="6193683"/>
            <a:ext cx="4233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6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煤层割理裂隙发育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4599F9-BF04-15DA-1C8D-D378D97B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7" y="3458352"/>
            <a:ext cx="3953580" cy="25565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368C605-66B4-4CCC-F0E4-C7E3B1B0D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58" y="3429000"/>
            <a:ext cx="3802255" cy="25565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7A3209-7565-61DE-674D-C2A19E9A7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97" y="3279543"/>
            <a:ext cx="3682303" cy="29141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一、技术研究背景</a:t>
            </a: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6884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泡沫压裂有望成为深部煤改造的有效手段，但相关机理不清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631226" cy="148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泡沫压裂是针对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低压低渗水敏性气藏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储层开发的新型压裂工艺，可达到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快速返排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降低损害、提高压裂效果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的目的，同时施工工艺相对简单易行；</a:t>
            </a: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不同油田地区储层压后增产效果存在差异， 技术适应性尚不明确。</a:t>
            </a:r>
          </a:p>
        </p:txBody>
      </p:sp>
      <p:sp>
        <p:nvSpPr>
          <p:cNvPr id="10" name="TextBox 19"/>
          <p:cNvSpPr txBox="1"/>
          <p:nvPr/>
        </p:nvSpPr>
        <p:spPr>
          <a:xfrm>
            <a:off x="8414868" y="6061700"/>
            <a:ext cx="249299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泡沫压裂液体系流变性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（吕齐超，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Text Box 20"/>
          <p:cNvSpPr/>
          <p:nvPr/>
        </p:nvSpPr>
        <p:spPr>
          <a:xfrm>
            <a:off x="963356" y="5988013"/>
            <a:ext cx="5874293" cy="723265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5" rIns="91429" bIns="45715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CO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泡沫压裂现场试验结果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方正大黑简体" pitchFamily="2" charset="-122"/>
            </a:endParaRPr>
          </a:p>
          <a:p>
            <a:pPr marL="0" indent="0" algn="ctr" eaLnBrk="1" hangingPunct="1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（刘安等，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2019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；陶泽俊，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2020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；张毅，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2020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方正大黑简体" pitchFamily="2" charset="-122"/>
              </a:rPr>
              <a:t>）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2D3A5D-E70C-7A25-76AC-0D6A561B9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19155"/>
              </p:ext>
            </p:extLst>
          </p:nvPr>
        </p:nvGraphicFramePr>
        <p:xfrm>
          <a:off x="775302" y="3217379"/>
          <a:ext cx="6250402" cy="2686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区块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井号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压裂方法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均增产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t/d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存在问题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25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吉林油田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黑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+79-31-45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井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液态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4.3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携砂量少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21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大庆油田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---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泡沫</a:t>
                      </a:r>
                      <a:endParaRPr lang="en-US" altLang="zh-CN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---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投入较大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0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延长油田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Y563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泡沫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80%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砂比控制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80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延长油田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云页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井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干法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---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携砂难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延长油田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延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2006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SC-CO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50%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以上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携砂难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E0EC6F53-F39E-C6CF-12EB-992D8ADDA6B7}"/>
              </a:ext>
            </a:extLst>
          </p:cNvPr>
          <p:cNvGrpSpPr/>
          <p:nvPr/>
        </p:nvGrpSpPr>
        <p:grpSpPr>
          <a:xfrm>
            <a:off x="7350920" y="3278850"/>
            <a:ext cx="4639976" cy="2682838"/>
            <a:chOff x="6536156" y="3278850"/>
            <a:chExt cx="4078361" cy="2000067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B2F451E7-9EC7-84E3-7231-31E1936D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3788" y="3278850"/>
              <a:ext cx="1356403" cy="11020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92D6EF60-CC82-2D75-0FD2-3676B1A19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4105"/>
            <a:stretch>
              <a:fillRect/>
            </a:stretch>
          </p:blipFill>
          <p:spPr>
            <a:xfrm>
              <a:off x="7892561" y="3278850"/>
              <a:ext cx="1348772" cy="11020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EAE68580-3024-9020-7328-34129A3B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8965" y="3280893"/>
              <a:ext cx="1327014" cy="11000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0EC2A2E-2DF7-1C7C-BA5D-22906971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8964" y="4383703"/>
              <a:ext cx="1365553" cy="8947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6945278-75A7-9FDE-4AC7-E7AB4D58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2562" y="4364109"/>
              <a:ext cx="1356404" cy="9148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DECFD93-9DCF-97BB-ADC1-6FFCE163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6156" y="4363677"/>
              <a:ext cx="1356403" cy="91480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7BDB46-9954-821F-B922-90437A37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98" y="3208235"/>
            <a:ext cx="3564704" cy="302537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一、技术研究背景</a:t>
            </a: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302488" y="1143001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关键科学问题：</a:t>
            </a:r>
            <a:r>
              <a:rPr lang="en-US" altLang="zh-CN" sz="28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泡沫压裂裂缝形成机理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60774" y="1666221"/>
            <a:ext cx="11631226" cy="148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泡沫注入后储层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物性变化、流变特性变化、相态变化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、压裂裂缝扩展机理等理论认识仍不清楚，缺乏考虑储层适应性的施工工艺设计；</a:t>
            </a:r>
          </a:p>
          <a:p>
            <a:pPr marL="342900" indent="-342900" algn="just"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亟需明确</a:t>
            </a:r>
            <a:r>
              <a:rPr lang="en-US" altLang="zh-CN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泡沫物性变化特征和压裂造缝机理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，以期系统进行工艺设计。</a:t>
            </a:r>
          </a:p>
        </p:txBody>
      </p:sp>
      <p:sp>
        <p:nvSpPr>
          <p:cNvPr id="11" name="矩形 8"/>
          <p:cNvSpPr>
            <a:spLocks noChangeArrowheads="1"/>
          </p:cNvSpPr>
          <p:nvPr/>
        </p:nvSpPr>
        <p:spPr bwMode="auto">
          <a:xfrm>
            <a:off x="1131478" y="6294516"/>
            <a:ext cx="3776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泡沫压裂过程中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相态变化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624557" y="6294516"/>
            <a:ext cx="4221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裂缝扩展程序运行流程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812BB9-F4B3-F701-8B95-EA77BF9C9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74" y="3264610"/>
            <a:ext cx="4917755" cy="2912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CF13E4-4342-784B-5B3B-3137E83C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284" y="3090624"/>
            <a:ext cx="3045314" cy="29597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DDE364-8844-4478-5AD3-FDC2AD619268}"/>
              </a:ext>
            </a:extLst>
          </p:cNvPr>
          <p:cNvSpPr txBox="1"/>
          <p:nvPr/>
        </p:nvSpPr>
        <p:spPr>
          <a:xfrm>
            <a:off x="9375977" y="6204940"/>
            <a:ext cx="180794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裂缝参数分析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014855" y="1773006"/>
            <a:ext cx="4492489" cy="367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一、技术研究背景</a:t>
            </a:r>
            <a:endParaRPr lang="en-US" altLang="zh-CN" sz="4000" b="1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二、技术研究现状</a:t>
            </a:r>
            <a:endParaRPr lang="en-US" altLang="zh-CN" sz="40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三、当前存在问题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40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四、计划研究方向</a:t>
            </a:r>
            <a:endParaRPr lang="en-US" altLang="zh-CN" sz="40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二、技术研究现状</a:t>
            </a:r>
          </a:p>
        </p:txBody>
      </p:sp>
      <p:sp>
        <p:nvSpPr>
          <p:cNvPr id="12" name="Rectangle 80"/>
          <p:cNvSpPr/>
          <p:nvPr/>
        </p:nvSpPr>
        <p:spPr>
          <a:xfrm>
            <a:off x="0" y="1041470"/>
            <a:ext cx="1083294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文献调研情况：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中文文献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篇，英文文献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41573"/>
              </p:ext>
            </p:extLst>
          </p:nvPr>
        </p:nvGraphicFramePr>
        <p:xfrm>
          <a:off x="679529" y="1778140"/>
          <a:ext cx="10832941" cy="4616200"/>
        </p:xfrm>
        <a:graphic>
          <a:graphicData uri="http://schemas.openxmlformats.org/drawingml/2006/table">
            <a:tbl>
              <a:tblPr/>
              <a:tblGrid>
                <a:gridCol w="559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4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2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子方向</a:t>
                      </a: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中文文献</a:t>
                      </a: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英文文献</a:t>
                      </a: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9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0" lang="en-US" altLang="zh-CN" sz="2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泡沫物性预测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2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增强</a:t>
                      </a: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0" lang="en-US" altLang="zh-CN" sz="2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泡沫性能评价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0" lang="en-US" altLang="zh-CN" sz="2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泡沫压裂扩展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kumimoji="0" lang="en-US" altLang="zh-CN" sz="2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泡沫压裂数值模拟</a:t>
                      </a:r>
                      <a:endParaRPr kumimoji="0" lang="en-US" altLang="zh-CN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endParaRPr kumimoji="0" lang="en-US" altLang="zh-CN" sz="2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48" marB="6094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压裂起裂与扩展机理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80"/>
          <p:cNvSpPr/>
          <p:nvPr/>
        </p:nvSpPr>
        <p:spPr>
          <a:xfrm>
            <a:off x="-32014" y="999722"/>
            <a:ext cx="8610600" cy="100540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研究现状 </a:t>
            </a:r>
            <a:r>
              <a:rPr lang="en-US" altLang="zh-CN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CO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泡沫物性预测</a:t>
            </a: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32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059362"/>
              </p:ext>
            </p:extLst>
          </p:nvPr>
        </p:nvGraphicFramePr>
        <p:xfrm>
          <a:off x="609599" y="1641511"/>
          <a:ext cx="11335657" cy="5113733"/>
        </p:xfrm>
        <a:graphic>
          <a:graphicData uri="http://schemas.openxmlformats.org/drawingml/2006/table">
            <a:tbl>
              <a:tblPr/>
              <a:tblGrid>
                <a:gridCol w="144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4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作者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代表性工作简介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Tarek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Firoze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Akhtar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实验在常温、压力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(6.89 ~ 20.68 MPa)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、泡沫质量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(40 ~ 80%)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和管径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(3.06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6.22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12.67 mm)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条件下进行，发现泡沫具有较强的非牛顿行为，与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幂律模型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非常吻合。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2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2018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许争鸣</a:t>
                      </a: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建立了一个统一的模型来模拟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不同泡沫压裂液（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kern="1200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/CO</a:t>
                      </a:r>
                      <a:r>
                        <a:rPr lang="en-US" altLang="zh-CN" sz="1600" b="1" kern="1200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）的流动和传热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，分析了注入压力、质量流量环空流体类型、泡沫质量和支撑剂体积浓度对压力和温度分布的影响。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Xiao Sun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在大型流环实验系统，研究了粘弹性表面活性剂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泡沫压裂液在井下条件下的流变性。试验结果表明，泡沫流体具有剪切稀释特性，其流变性能可以用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幂律模型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来描述。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9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2017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Shehzad Ahmed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研究了高压高温条件下无聚合物压裂泡沫的黏度与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表面活性剂浓度、矿化度和剪切速率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的经验关系，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修正了粘度的幂律模型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，以适应剪切速率、表面活性剂浓度和盐度的影响。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Abdulaziz Al-Qasim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研究了不同泡沫质量、不同注射方式等参数对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泡沫质量及其流变性能的影响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随着泡沫质量的增加，泡沫迁移率降低，粘度增大，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389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存在问题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5054">
                <a:tc gridSpan="3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1. 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实验反演确定的流变参数仅能代表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某一种或几种温度、压力及泡沫质量条件下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的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特定参数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，实际工况下，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泡沫压裂液注入井筒以后其温度、压力的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连续变化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，需要系统开展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泡沫压裂液流变性的研究，分析温度、压力和泡沫质量变化对流变性的影响，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建立更准确的预测模型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。</a:t>
                      </a:r>
                      <a:endParaRPr kumimoji="1"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67" marB="4676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0"/>
          <p:cNvSpPr/>
          <p:nvPr/>
        </p:nvSpPr>
        <p:spPr>
          <a:xfrm>
            <a:off x="-32014" y="999722"/>
            <a:ext cx="8610600" cy="100540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研究现状 </a:t>
            </a:r>
            <a:r>
              <a:rPr lang="en-US" altLang="zh-CN" sz="2800" b="1" dirty="0">
                <a:solidFill>
                  <a:srgbClr val="111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N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泡沫性能评价</a:t>
            </a:r>
          </a:p>
          <a:p>
            <a:pPr marL="365125" lvl="0" indent="-255270"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32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8101662"/>
              </p:ext>
            </p:extLst>
          </p:nvPr>
        </p:nvGraphicFramePr>
        <p:xfrm>
          <a:off x="616226" y="1589477"/>
          <a:ext cx="11335657" cy="5309768"/>
        </p:xfrm>
        <a:graphic>
          <a:graphicData uri="http://schemas.openxmlformats.org/drawingml/2006/table">
            <a:tbl>
              <a:tblPr/>
              <a:tblGrid>
                <a:gridCol w="144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作者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代表性工作简介</a:t>
                      </a:r>
                    </a:p>
                  </a:txBody>
                  <a:tcPr marT="45688" marB="4568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2019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Mohammed Abdul Qadeer Siddiqui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泡沫驱油实验结果表明，在超临界条件下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中加入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可提高泡沫强度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，添加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显著增强了泡沫气泡的圆度。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58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2020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Ahmed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Abdelaal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超临界条件下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不能产生泡沫或强泡沫，用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代替部分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的混合泡沫不仅在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超临界条件下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产生强泡沫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，而且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显著提高了采收率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25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Jonas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Stensbye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Solbakken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利用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进行泡沫处理，然后再注入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在泡沫处理中向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中加入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可以改变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流动的主要方向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，增加了驱油面积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258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2015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Mingming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Lv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泡沫织构分析表明，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泡沫气泡相对较大，尺寸分布较宽，不利于泡沫的稳定性，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泡沫的抗剪切能力低于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超临界条件下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泡沫驱采收率高于常压条件下采收率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76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存在问题</a:t>
                      </a: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4176">
                <a:tc gridSpan="3">
                  <a:txBody>
                    <a:bodyPr/>
                    <a:lstStyle/>
                    <a:p>
                      <a:pPr marL="457200" marR="0" lvl="0" indent="-4572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AutoNum type="arabicPeriod"/>
                        <a:defRPr/>
                      </a:pP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加入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N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可以提高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泡沫稳定性，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没有明确加入多少合适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？（需要权衡造缝、携砂、成本），混合泡沫的性能、物性测试空缺；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N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增强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泡沫的机理不够明晰，需要继续探索，利用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N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在超临界</a:t>
                      </a:r>
                      <a:r>
                        <a:rPr kumimoji="1" lang="en-US" altLang="zh-CN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CO</a:t>
                      </a:r>
                      <a:r>
                        <a:rPr kumimoji="1" lang="en-US" altLang="zh-CN" sz="2000" b="1" baseline="-250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条件下仍保持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亚临界状态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，通过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非凝析气体</a:t>
                      </a: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的加入来增强泡沫的生成和稳定性；</a:t>
                      </a:r>
                      <a:endParaRPr kumimoji="1" lang="en-US" altLang="zh-CN" sz="2000" b="1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457200" marR="0" lvl="0" indent="-4572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AutoNum type="arabicPeriod"/>
                        <a:defRPr/>
                      </a:pPr>
                      <a:r>
                        <a:rPr kumimoji="1" lang="zh-CN" altLang="en-US" sz="2000" b="1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混合泡沫的压裂可行性分析空缺，主要研究的都是驱油提高采收率。</a:t>
                      </a:r>
                      <a:endParaRPr kumimoji="1" lang="en-US" altLang="zh-CN" sz="2000" b="1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kumimoji="1" lang="zh-CN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0000" marR="90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46754" marB="467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 marT="46767" marB="4676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 4">
            <a:extLst>
              <a:ext uri="{FF2B5EF4-FFF2-40B4-BE49-F238E27FC236}">
                <a16:creationId xmlns:a16="http://schemas.microsoft.com/office/drawing/2014/main" id="{88CC396F-2125-F695-95F2-F0371D129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685" y="165190"/>
            <a:ext cx="927462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子方向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4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泡沫性能评价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RlNjFhOWQ2YzVkNmI3MzJmYzhkNDRjNzE5NTFhY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ad1636-00aa-43cd-873c-702c1cdc0d60}"/>
  <p:tag name="TABLE_ENDDRAG_ORIGIN_RECT" val="771*349"/>
  <p:tag name="TABLE_ENDDRAG_RECT" val="96*145*771*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ad1636-00aa-43cd-873c-702c1cdc0d60}"/>
  <p:tag name="TABLE_ENDDRAG_ORIGIN_RECT" val="771*349"/>
  <p:tag name="TABLE_ENDDRAG_RECT" val="96*145*771*3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ad1636-00aa-43cd-873c-702c1cdc0d60}"/>
  <p:tag name="TABLE_ENDDRAG_ORIGIN_RECT" val="771*349"/>
  <p:tag name="TABLE_ENDDRAG_RECT" val="96*145*771*3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ad1636-00aa-43cd-873c-702c1cdc0d60}"/>
  <p:tag name="TABLE_ENDDRAG_ORIGIN_RECT" val="771*349"/>
  <p:tag name="TABLE_ENDDRAG_RECT" val="96*145*771*3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2960</Words>
  <Application>Microsoft Office PowerPoint</Application>
  <PresentationFormat>宽屏</PresentationFormat>
  <Paragraphs>295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Yong</dc:creator>
  <cp:lastModifiedBy>旭浩 樊</cp:lastModifiedBy>
  <cp:revision>742</cp:revision>
  <dcterms:created xsi:type="dcterms:W3CDTF">2021-03-26T12:43:00Z</dcterms:created>
  <dcterms:modified xsi:type="dcterms:W3CDTF">2024-10-18T10:26:10Z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1C3DEF76DE3B4E4A84945D991582E2B1_12</vt:lpwstr>
  </property>
  <property fmtid="{D5CDD505-2E9C-101B-9397-08002B2CF9AE}" pid="3" name="KSOProductBuildVer">
    <vt:lpwstr>2052-12.1.0.18276</vt:lpwstr>
  </property>
</Properties>
</file>